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1" r:id="rId2"/>
    <p:sldId id="270" r:id="rId3"/>
    <p:sldId id="275" r:id="rId4"/>
    <p:sldId id="273" r:id="rId5"/>
    <p:sldId id="274" r:id="rId6"/>
    <p:sldId id="276" r:id="rId7"/>
    <p:sldId id="278" r:id="rId8"/>
    <p:sldId id="277" r:id="rId9"/>
    <p:sldId id="258" r:id="rId10"/>
    <p:sldId id="259" r:id="rId11"/>
    <p:sldId id="272" r:id="rId12"/>
    <p:sldId id="260" r:id="rId13"/>
    <p:sldId id="264" r:id="rId14"/>
    <p:sldId id="262" r:id="rId15"/>
    <p:sldId id="261" r:id="rId16"/>
    <p:sldId id="263" r:id="rId17"/>
    <p:sldId id="267" r:id="rId18"/>
    <p:sldId id="268" r:id="rId19"/>
    <p:sldId id="265" r:id="rId20"/>
    <p:sldId id="266" r:id="rId21"/>
    <p:sldId id="269" r:id="rId22"/>
    <p:sldId id="280" r:id="rId23"/>
    <p:sldId id="281" r:id="rId24"/>
    <p:sldId id="282" r:id="rId25"/>
    <p:sldId id="284" r:id="rId26"/>
    <p:sldId id="285" r:id="rId27"/>
    <p:sldId id="286" r:id="rId28"/>
    <p:sldId id="283" r:id="rId2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6699"/>
    <a:srgbClr val="25768F"/>
    <a:srgbClr val="1E717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5%20SEGURIDAD%20CIUDADANA\19.INFORMES%20DE%20GESTI&#211;N\Informe%20Televigilancia_Patrullaje%20marzo-mayo\Libro%20de%20Novedades%20-%20Central%20C&#225;maras%20San%20Antonio_v16.1.xlsm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5%20SEGURIDAD%20CIUDADANA\19.INFORMES%20DE%20GESTI&#211;N\Informe%20Televigilancia_Patrullaje%20marzo-mayo\Libro%20de%20Novedades%20-%20Central%20C&#225;maras%20San%20Antonio_v16.1.xlsm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%20SEGURIDAD%20CIUDADANA\19.INFORMES%20DE%20GESTI&#211;N\Informe%20Televigilancia_Patrullaje%20marzo-mayo\Libro%20de%20Novedades%20-%20Central%20C&#225;maras%20San%20Antonio_v16.1.xlsm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[Libro de Novedades - Central Cámaras San Antonio_v16.1.xlsm]Cálculos!Tabla dinámica2</c:name>
    <c:fmtId val="3"/>
  </c:pivotSource>
  <c:chart>
    <c:autoTitleDeleted val="1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 sz="1050" b="1">
                  <a:solidFill>
                    <a:sysClr val="windowText" lastClr="000000"/>
                  </a:solidFill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marker>
          <c:symbol val="none"/>
        </c:marker>
        <c:dLbl>
          <c:idx val="0"/>
          <c:spPr/>
          <c:txPr>
            <a:bodyPr/>
            <a:lstStyle/>
            <a:p>
              <a:pPr>
                <a:defRPr sz="1050" b="1">
                  <a:solidFill>
                    <a:sysClr val="windowText" lastClr="000000"/>
                  </a:solidFill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marker>
          <c:symbol val="none"/>
        </c:marker>
        <c:dLbl>
          <c:idx val="0"/>
          <c:spPr/>
          <c:txPr>
            <a:bodyPr/>
            <a:lstStyle/>
            <a:p>
              <a:pPr>
                <a:defRPr sz="1050" b="1">
                  <a:solidFill>
                    <a:sysClr val="windowText" lastClr="000000"/>
                  </a:solidFill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8729301693912114E-2"/>
          <c:y val="0.20717560120562864"/>
          <c:w val="0.50559055731848779"/>
          <c:h val="0.60618776658734352"/>
        </c:manualLayout>
      </c:layout>
      <c:pieChart>
        <c:varyColors val="1"/>
        <c:ser>
          <c:idx val="0"/>
          <c:order val="0"/>
          <c:tx>
            <c:strRef>
              <c:f>Cálculos!$AJ$3</c:f>
              <c:strCache>
                <c:ptCount val="1"/>
                <c:pt idx="0">
                  <c:v>Total</c:v>
                </c:pt>
              </c:strCache>
            </c:strRef>
          </c:tx>
          <c:dLbls>
            <c:dLbl>
              <c:idx val="0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0947042457454039E-2"/>
                      <c:h val="5.3320735597427893E-2"/>
                    </c:manualLayout>
                  </c15:layout>
                </c:ext>
              </c:extLst>
            </c:dLbl>
            <c:dLbl>
              <c:idx val="1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264454795982808E-2"/>
                      <c:h val="5.0806204279336319E-2"/>
                    </c:manualLayout>
                  </c15:layout>
                </c:ext>
              </c:extLst>
            </c:dLbl>
            <c:dLbl>
              <c:idx val="2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143325943990721"/>
                      <c:h val="5.0806204279336319E-2"/>
                    </c:manualLayout>
                  </c15:layout>
                </c:ext>
              </c:extLst>
            </c:dLbl>
            <c:dLbl>
              <c:idx val="3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875481210020272E-2"/>
                      <c:h val="4.8291672961244744E-2"/>
                    </c:manualLayout>
                  </c15:layout>
                </c:ext>
              </c:extLst>
            </c:dLbl>
            <c:dLbl>
              <c:idx val="4"/>
              <c:layout/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51415292504353E-2"/>
                      <c:h val="5.3320735597427893E-2"/>
                    </c:manualLayout>
                  </c15:layout>
                </c:ext>
              </c:extLst>
            </c:dLbl>
            <c:spPr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/>
              <a:lstStyle/>
              <a:p>
                <a:pPr>
                  <a:defRPr sz="1200" b="1" i="0" baseline="0">
                    <a:solidFill>
                      <a:schemeClr val="bg1"/>
                    </a:solidFill>
                    <a:latin typeface="Leelawadee" panose="020B0502040204020203" pitchFamily="34" charset="-34"/>
                  </a:defRPr>
                </a:pPr>
                <a:endParaRPr lang="es-CL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Cálculos!$AI$4:$AI$10</c:f>
              <c:strCache>
                <c:ptCount val="6"/>
                <c:pt idx="0">
                  <c:v>DMCS CONTRA PERSONAS</c:v>
                </c:pt>
                <c:pt idx="1">
                  <c:v>DMCS CONTRA PROPIEDAD</c:v>
                </c:pt>
                <c:pt idx="2">
                  <c:v>INCIVILIDADES</c:v>
                </c:pt>
                <c:pt idx="3">
                  <c:v>INFRACCIÓN DE LEY DE DROGAS</c:v>
                </c:pt>
                <c:pt idx="4">
                  <c:v>OTROS DELITOS Y FALTAS</c:v>
                </c:pt>
                <c:pt idx="5">
                  <c:v>(en blanco)</c:v>
                </c:pt>
              </c:strCache>
            </c:strRef>
          </c:cat>
          <c:val>
            <c:numRef>
              <c:f>Cálculos!$AJ$4:$AJ$10</c:f>
              <c:numCache>
                <c:formatCode>General</c:formatCode>
                <c:ptCount val="6"/>
                <c:pt idx="0">
                  <c:v>57</c:v>
                </c:pt>
                <c:pt idx="1">
                  <c:v>7</c:v>
                </c:pt>
                <c:pt idx="2">
                  <c:v>33</c:v>
                </c:pt>
                <c:pt idx="3">
                  <c:v>2</c:v>
                </c:pt>
                <c:pt idx="4">
                  <c:v>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374-4B8F-BF3C-1351CD821E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5474406307936404"/>
          <c:y val="0.1866324743205964"/>
          <c:w val="0.23432533496444929"/>
          <c:h val="0.7199617949635323"/>
        </c:manualLayout>
      </c:layout>
      <c:overlay val="0"/>
      <c:txPr>
        <a:bodyPr/>
        <a:lstStyle/>
        <a:p>
          <a:pPr>
            <a:defRPr sz="1000" b="1" i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solidFill>
        <a:schemeClr val="bg1">
          <a:lumMod val="85000"/>
        </a:schemeClr>
      </a:solidFill>
    </a:ln>
  </c:spPr>
  <c:externalData r:id="rId1">
    <c:autoUpdate val="0"/>
  </c:externalData>
  <c:userShapes r:id="rId2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[Libro de Novedades - Central Cámaras San Antonio_v16.1.xlsm]Cálculos!TablaDinámica4</c:name>
    <c:fmtId val="3"/>
  </c:pivotSource>
  <c:chart>
    <c:autoTitleDeleted val="1"/>
    <c:pivotFmts>
      <c:pivotFmt>
        <c:idx val="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3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3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"/>
        <c:spPr>
          <a:solidFill>
            <a:schemeClr val="accent3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0.15416264124333354"/>
          <c:y val="0.27422281732055798"/>
          <c:w val="0.4714343687242416"/>
          <c:h val="0.55372066902026651"/>
        </c:manualLayout>
      </c:layout>
      <c:doughnutChart>
        <c:varyColors val="1"/>
        <c:ser>
          <c:idx val="0"/>
          <c:order val="0"/>
          <c:tx>
            <c:strRef>
              <c:f>Cálculos!$K$3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explosion val="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5F5-49D4-A480-468B0D5CFA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5F5-49D4-A480-468B0D5CFA5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5F5-49D4-A480-468B0D5CFA5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5F5-49D4-A480-468B0D5CFA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5F5-49D4-A480-468B0D5CFA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5F5-49D4-A480-468B0D5CFA5C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65F5-49D4-A480-468B0D5CFA5C}"/>
              </c:ext>
            </c:extLst>
          </c:dPt>
          <c:dLbls>
            <c:dLbl>
              <c:idx val="0"/>
              <c:layout>
                <c:manualLayout>
                  <c:x val="5.5909027967320543E-2"/>
                  <c:y val="-0.136240671641791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8285069608140545E-2"/>
                  <c:y val="-0.1392024253731343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7.6239583591800858E-2"/>
                  <c:y val="5.372807249482274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1156944685680804E-2"/>
                  <c:y val="0.101486359156887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7.6239583591800858E-2"/>
                  <c:y val="6.865253707671797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8.1322222497920926E-2"/>
                  <c:y val="-8.885261194029850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Cálculos!$J$4:$J$10</c:f>
              <c:strCache>
                <c:ptCount val="6"/>
                <c:pt idx="0">
                  <c:v>00:00 - 03:59</c:v>
                </c:pt>
                <c:pt idx="1">
                  <c:v>04:00 - 07:59</c:v>
                </c:pt>
                <c:pt idx="2">
                  <c:v>08:00 - 11:59</c:v>
                </c:pt>
                <c:pt idx="3">
                  <c:v>12:00 - 15:59</c:v>
                </c:pt>
                <c:pt idx="4">
                  <c:v>16:00 - 19:59</c:v>
                </c:pt>
                <c:pt idx="5">
                  <c:v>20:00 - 23:59</c:v>
                </c:pt>
              </c:strCache>
            </c:strRef>
          </c:cat>
          <c:val>
            <c:numRef>
              <c:f>Cálculos!$K$4:$K$10</c:f>
              <c:numCache>
                <c:formatCode>General</c:formatCode>
                <c:ptCount val="6"/>
                <c:pt idx="0">
                  <c:v>124</c:v>
                </c:pt>
                <c:pt idx="1">
                  <c:v>366</c:v>
                </c:pt>
                <c:pt idx="2">
                  <c:v>181</c:v>
                </c:pt>
                <c:pt idx="3">
                  <c:v>426</c:v>
                </c:pt>
                <c:pt idx="4">
                  <c:v>212</c:v>
                </c:pt>
                <c:pt idx="5">
                  <c:v>413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F4A-4DE7-B4DC-364836AD6CD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70389106023847592"/>
          <c:y val="0.29527970914451318"/>
          <c:w val="0.26357184650270427"/>
          <c:h val="0.51827941371062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CL"/>
    </a:p>
  </c:txPr>
  <c:externalData r:id="rId1">
    <c:autoUpdate val="0"/>
  </c:externalData>
  <c:userShapes r:id="rId2"/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[Libro de Novedades - Central Cámaras San Antonio_v16.1.xlsm]Cálculos!TablaDinámica25</c:name>
    <c:fmtId val="4"/>
  </c:pivotSource>
  <c:chart>
    <c:autoTitleDeleted val="1"/>
    <c:pivotFmts>
      <c:pivotFmt>
        <c:idx val="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 w="6350" cap="flat" cmpd="sng" algn="ctr">
            <a:solidFill>
              <a:schemeClr val="lt1"/>
            </a:solidFill>
            <a:prstDash val="solid"/>
            <a:round/>
          </a:ln>
          <a:effectLst/>
        </c:spPr>
      </c:pivotFmt>
      <c:pivotFmt>
        <c:idx val="2"/>
        <c:spPr>
          <a:solidFill>
            <a:schemeClr val="accent5"/>
          </a:solidFill>
          <a:ln w="6350" cap="flat" cmpd="sng" algn="ctr">
            <a:solidFill>
              <a:schemeClr val="lt1"/>
            </a:solidFill>
            <a:prstDash val="solid"/>
            <a:round/>
          </a:ln>
          <a:effectLst/>
        </c:spPr>
      </c:pivotFmt>
      <c:pivotFmt>
        <c:idx val="3"/>
        <c:spPr>
          <a:solidFill>
            <a:schemeClr val="accent5"/>
          </a:solidFill>
          <a:ln w="6350" cap="flat" cmpd="sng" algn="ctr">
            <a:solidFill>
              <a:schemeClr val="lt1"/>
            </a:solidFill>
            <a:prstDash val="solid"/>
            <a:round/>
          </a:ln>
          <a:effectLst/>
        </c:spPr>
      </c:pivotFmt>
      <c:pivotFmt>
        <c:idx val="4"/>
        <c:spPr>
          <a:solidFill>
            <a:schemeClr val="accent5"/>
          </a:solidFill>
          <a:ln w="6350" cap="flat" cmpd="sng" algn="ctr">
            <a:solidFill>
              <a:schemeClr val="lt1"/>
            </a:solidFill>
            <a:prstDash val="solid"/>
            <a:round/>
          </a:ln>
          <a:effectLst/>
        </c:spPr>
      </c:pivotFmt>
      <c:pivotFmt>
        <c:idx val="5"/>
        <c:spPr>
          <a:solidFill>
            <a:schemeClr val="accent5"/>
          </a:solidFill>
          <a:ln w="6350" cap="flat" cmpd="sng" algn="ctr">
            <a:solidFill>
              <a:schemeClr val="lt1"/>
            </a:solidFill>
            <a:prstDash val="solid"/>
            <a:round/>
          </a:ln>
          <a:effectLst/>
        </c:spPr>
      </c:pivotFmt>
      <c:pivotFmt>
        <c:idx val="6"/>
      </c:pivotFmt>
      <c:pivotFmt>
        <c:idx val="7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6921288817523142"/>
          <c:y val="0.20023767939946416"/>
          <c:w val="0.56558481136311289"/>
          <c:h val="0.745792981157848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Cálculos!$AA$3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6699"/>
            </a:solidFill>
            <a:ln w="6350" cap="flat" cmpd="sng" algn="ctr">
              <a:solidFill>
                <a:schemeClr val="lt1"/>
              </a:solidFill>
              <a:prstDash val="solid"/>
              <a:round/>
            </a:ln>
            <a:effectLst/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BC44-4FFB-A16A-1FE7B4A2E37E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6-47BF-A63E-8DBD546AA90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6B74-4B25-ACC2-5C369A949DCA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2AD5-4D97-854E-DD53D8E0CB33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466-47BF-A63E-8DBD546AA90D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BC44-4FFB-A16A-1FE7B4A2E37E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5466-47BF-A63E-8DBD546AA90D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8-5466-47BF-A63E-8DBD546AA90D}"/>
              </c:ext>
            </c:extLst>
          </c:dPt>
          <c:dPt>
            <c:idx val="9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5466-47BF-A63E-8DBD546AA90D}"/>
              </c:ext>
            </c:extLst>
          </c:dPt>
          <c:dPt>
            <c:idx val="1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C-6521-4E0C-8466-A1A602D489D6}"/>
              </c:ext>
            </c:extLst>
          </c:dPt>
          <c:dPt>
            <c:idx val="2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E-986D-41D7-8353-67353B6E2CCA}"/>
              </c:ext>
            </c:extLst>
          </c:dPt>
          <c:dPt>
            <c:idx val="2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986D-41D7-8353-67353B6E2C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Cálculos!$Z$4:$Z$7</c:f>
              <c:strCache>
                <c:ptCount val="3"/>
                <c:pt idx="0">
                  <c:v>mar-24</c:v>
                </c:pt>
                <c:pt idx="1">
                  <c:v>abr-24</c:v>
                </c:pt>
                <c:pt idx="2">
                  <c:v>may-24</c:v>
                </c:pt>
              </c:strCache>
            </c:strRef>
          </c:cat>
          <c:val>
            <c:numRef>
              <c:f>Cálculos!$AA$4:$AA$7</c:f>
              <c:numCache>
                <c:formatCode>General</c:formatCode>
                <c:ptCount val="3"/>
                <c:pt idx="0">
                  <c:v>658</c:v>
                </c:pt>
                <c:pt idx="1">
                  <c:v>562</c:v>
                </c:pt>
                <c:pt idx="2">
                  <c:v>502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3B0-4123-94B6-78AFD6E43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137404168"/>
        <c:axId val="137397504"/>
      </c:barChart>
      <c:catAx>
        <c:axId val="13740416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37397504"/>
        <c:crosses val="autoZero"/>
        <c:auto val="1"/>
        <c:lblAlgn val="ctr"/>
        <c:lblOffset val="100"/>
        <c:noMultiLvlLbl val="0"/>
      </c:catAx>
      <c:valAx>
        <c:axId val="13739750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37404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bg1">
          <a:lumMod val="85000"/>
        </a:schemeClr>
      </a:solidFill>
      <a:prstDash val="solid"/>
      <a:miter lim="800000"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  <c:userShapes r:id="rId4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10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0.10379</cdr:x>
      <cdr:y>0.02667</cdr:y>
    </cdr:from>
    <cdr:to>
      <cdr:x>0.92043</cdr:x>
      <cdr:y>0.12643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628526" y="134725"/>
          <a:ext cx="4945212" cy="5038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CL" sz="1400" b="1" dirty="0" smtClean="0">
              <a:solidFill>
                <a:srgbClr val="008080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DISTRIBUCIÓN  PORCENTUAL POR TIPOLOGÍA DELITOS E INCIDENTES MONITOREO OPERADORES TELEVIGILANCIA </a:t>
          </a:r>
          <a:endParaRPr lang="es-CL" sz="1400" b="1" dirty="0">
            <a:solidFill>
              <a:srgbClr val="008080"/>
            </a:solidFill>
            <a:latin typeface="Leelawadee" panose="020B0502040204020203" pitchFamily="34" charset="-34"/>
            <a:cs typeface="Leelawadee" panose="020B0502040204020203" pitchFamily="34" charset="-34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0.12437</cdr:x>
      <cdr:y>0.03556</cdr:y>
    </cdr:from>
    <cdr:to>
      <cdr:x>0.86436</cdr:x>
      <cdr:y>0.13683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621533" y="151312"/>
          <a:ext cx="3698033" cy="4308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s-CL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s-CL" sz="1100" b="1" dirty="0" smtClean="0">
              <a:solidFill>
                <a:srgbClr val="008080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DISTRIBUCIÓN  HORARIA DELITOS E INCIDENTES MONITOREO OPERADORES TELEVIGILANCIA</a:t>
          </a:r>
          <a:endParaRPr lang="es-CL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0.00872</cdr:x>
      <cdr:y>0.01122</cdr:y>
    </cdr:from>
    <cdr:to>
      <cdr:x>1</cdr:x>
      <cdr:y>0.13249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260748" y="56650"/>
          <a:ext cx="2865683" cy="6122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s-CL" sz="1050" b="1" dirty="0" smtClean="0">
              <a:solidFill>
                <a:srgbClr val="008080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DISTRIBUCIÓN  MENSUAL DELITOS E INCIDENTES MONITOREO OPERADORES TELEVIGILANCIA </a:t>
          </a:r>
          <a:endParaRPr lang="es-CL" sz="1050" b="1" dirty="0">
            <a:solidFill>
              <a:srgbClr val="008080"/>
            </a:solidFill>
            <a:latin typeface="Leelawadee" panose="020B0502040204020203" pitchFamily="34" charset="-34"/>
            <a:cs typeface="Leelawadee" panose="020B0502040204020203" pitchFamily="34" charset="-34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852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030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486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89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614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708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045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418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856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519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441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1223-7ADF-463D-B410-9E4AA3ECF1DB}" type="datetimeFigureOut">
              <a:rPr lang="es-CL" smtClean="0"/>
              <a:t>04-07-2024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56DA-B173-4521-A4A0-5CEB37A5B0E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728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1">
            <a:hlinkClick r:id="rId3"/>
          </p:cNvPr>
          <p:cNvSpPr txBox="1"/>
          <p:nvPr/>
        </p:nvSpPr>
        <p:spPr>
          <a:xfrm>
            <a:off x="0" y="6458758"/>
            <a:ext cx="121920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altLang="ko-KR" sz="1067" dirty="0" smtClean="0">
                <a:latin typeface="Arial" panose="020B0604020202020204" pitchFamily="34" charset="0"/>
                <a:cs typeface="Arial" panose="020B0604020202020204" pitchFamily="34" charset="0"/>
              </a:rPr>
              <a:t>Viernes,  05 </a:t>
            </a:r>
            <a:r>
              <a:rPr lang="es-CL" altLang="ko-KR" sz="1067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L" altLang="ko-KR" sz="1067" dirty="0" smtClean="0">
                <a:latin typeface="Arial" panose="020B0604020202020204" pitchFamily="34" charset="0"/>
                <a:cs typeface="Arial" panose="020B0604020202020204" pitchFamily="34" charset="0"/>
              </a:rPr>
              <a:t>julio  </a:t>
            </a:r>
            <a:r>
              <a:rPr lang="es-CL" altLang="ko-KR" sz="1067" dirty="0">
                <a:latin typeface="Arial" panose="020B0604020202020204" pitchFamily="34" charset="0"/>
                <a:cs typeface="Arial" panose="020B0604020202020204" pitchFamily="34" charset="0"/>
              </a:rPr>
              <a:t>2024  - 09:30  horas </a:t>
            </a:r>
            <a:endParaRPr lang="ko-KR" altLang="en-US" sz="10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4293097"/>
            <a:ext cx="12192000" cy="6969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altLang="ko-KR" sz="3733" dirty="0" smtClean="0">
                <a:solidFill>
                  <a:srgbClr val="2685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INFORME SISTEMA TELEVIGILANCIA </a:t>
            </a:r>
            <a:endParaRPr lang="es-CL" altLang="ko-KR" sz="3733" dirty="0">
              <a:solidFill>
                <a:srgbClr val="2685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-197" y="4990061"/>
            <a:ext cx="12192000" cy="3840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s-CL" altLang="ko-KR" sz="1867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MARZO – MAYO 2024</a:t>
            </a:r>
            <a:endParaRPr lang="es-CL" altLang="ko-KR" sz="186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6" y="121917"/>
            <a:ext cx="1423963" cy="1386871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r="9801"/>
          <a:stretch/>
        </p:blipFill>
        <p:spPr bwMode="auto">
          <a:xfrm>
            <a:off x="7586167" y="2948947"/>
            <a:ext cx="4605636" cy="390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141848"/>
            <a:ext cx="1536171" cy="11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500-00004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584768"/>
              </p:ext>
            </p:extLst>
          </p:nvPr>
        </p:nvGraphicFramePr>
        <p:xfrm>
          <a:off x="5497170" y="1733730"/>
          <a:ext cx="4997404" cy="4254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30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700839"/>
              </p:ext>
            </p:extLst>
          </p:nvPr>
        </p:nvGraphicFramePr>
        <p:xfrm>
          <a:off x="2194119" y="1262230"/>
          <a:ext cx="2890898" cy="5197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1264705" y="154187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32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r="9801"/>
          <a:stretch/>
        </p:blipFill>
        <p:spPr bwMode="auto">
          <a:xfrm>
            <a:off x="7586167" y="2948947"/>
            <a:ext cx="4605636" cy="390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1803" cy="68580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6" y="121917"/>
            <a:ext cx="1423963" cy="1386871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141848"/>
            <a:ext cx="1536171" cy="1186901"/>
          </a:xfrm>
          <a:prstGeom prst="rect">
            <a:avLst/>
          </a:prstGeom>
        </p:spPr>
      </p:pic>
      <p:sp>
        <p:nvSpPr>
          <p:cNvPr id="3" name="TextBox 1">
            <a:hlinkClick r:id="rId7"/>
          </p:cNvPr>
          <p:cNvSpPr txBox="1"/>
          <p:nvPr/>
        </p:nvSpPr>
        <p:spPr>
          <a:xfrm>
            <a:off x="-197" y="6601455"/>
            <a:ext cx="121920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altLang="ko-KR" sz="1067" dirty="0" smtClean="0">
                <a:latin typeface="Arial" panose="020B0604020202020204" pitchFamily="34" charset="0"/>
                <a:cs typeface="Arial" panose="020B0604020202020204" pitchFamily="34" charset="0"/>
              </a:rPr>
              <a:t>Viernes,  05 </a:t>
            </a:r>
            <a:r>
              <a:rPr lang="es-CL" altLang="ko-KR" sz="1067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L" altLang="ko-KR" sz="1067" dirty="0" smtClean="0">
                <a:latin typeface="Arial" panose="020B0604020202020204" pitchFamily="34" charset="0"/>
                <a:cs typeface="Arial" panose="020B0604020202020204" pitchFamily="34" charset="0"/>
              </a:rPr>
              <a:t>julio  </a:t>
            </a:r>
            <a:r>
              <a:rPr lang="es-CL" altLang="ko-KR" sz="1067" dirty="0">
                <a:latin typeface="Arial" panose="020B0604020202020204" pitchFamily="34" charset="0"/>
                <a:cs typeface="Arial" panose="020B0604020202020204" pitchFamily="34" charset="0"/>
              </a:rPr>
              <a:t>2024  - 09:30  horas </a:t>
            </a:r>
            <a:endParaRPr lang="ko-KR" altLang="en-US" sz="10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10" name="Imagen 9"/>
          <p:cNvPicPr/>
          <p:nvPr/>
        </p:nvPicPr>
        <p:blipFill rotWithShape="1">
          <a:blip r:embed="rId4"/>
          <a:srcRect t="17966" r="43067"/>
          <a:stretch/>
        </p:blipFill>
        <p:spPr>
          <a:xfrm>
            <a:off x="1243787" y="1510536"/>
            <a:ext cx="3769568" cy="499187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43787" y="4623789"/>
            <a:ext cx="3729246" cy="209467"/>
          </a:xfrm>
          <a:prstGeom prst="rect">
            <a:avLst/>
          </a:prstGeom>
          <a:noFill/>
          <a:ln w="254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" name="Imagen 15"/>
          <p:cNvPicPr/>
          <p:nvPr/>
        </p:nvPicPr>
        <p:blipFill rotWithShape="1">
          <a:blip r:embed="rId5"/>
          <a:srcRect t="12971" r="54626" b="959"/>
          <a:stretch/>
        </p:blipFill>
        <p:spPr>
          <a:xfrm>
            <a:off x="6762705" y="1510536"/>
            <a:ext cx="3314356" cy="52821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63" y="972662"/>
            <a:ext cx="5312817" cy="5494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797" y="972662"/>
            <a:ext cx="5154126" cy="5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78" y="1006160"/>
            <a:ext cx="7639037" cy="57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33627" y="92138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362" y="1795353"/>
            <a:ext cx="8247684" cy="37279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2" y="1099931"/>
            <a:ext cx="8247684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343" y="1237442"/>
            <a:ext cx="846890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ENERO – JUNIO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362" y="1099931"/>
            <a:ext cx="8061071" cy="6954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2" y="1797876"/>
            <a:ext cx="8061071" cy="39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362" y="1099931"/>
            <a:ext cx="8135716" cy="6954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2" y="1795353"/>
            <a:ext cx="8135716" cy="18195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362" y="3614882"/>
            <a:ext cx="8135716" cy="10955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885362" y="3614882"/>
            <a:ext cx="895160" cy="247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21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28" y="989815"/>
            <a:ext cx="7814538" cy="57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742" y="1846903"/>
            <a:ext cx="8030697" cy="36581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42" y="1114751"/>
            <a:ext cx="803069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730394"/>
            <a:ext cx="12192000" cy="6224104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675253" y="13962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7" y="779653"/>
            <a:ext cx="4758848" cy="6125586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 rotWithShape="1">
          <a:blip r:embed="rId5"/>
          <a:srcRect t="47950"/>
          <a:stretch/>
        </p:blipFill>
        <p:spPr>
          <a:xfrm>
            <a:off x="5998903" y="1675673"/>
            <a:ext cx="3658749" cy="1772817"/>
          </a:xfrm>
          <a:prstGeom prst="rect">
            <a:avLst/>
          </a:prstGeom>
        </p:spPr>
      </p:pic>
      <p:pic>
        <p:nvPicPr>
          <p:cNvPr id="18" name="Imagen 17"/>
          <p:cNvPicPr/>
          <p:nvPr/>
        </p:nvPicPr>
        <p:blipFill>
          <a:blip r:embed="rId6"/>
          <a:stretch>
            <a:fillRect/>
          </a:stretch>
        </p:blipFill>
        <p:spPr>
          <a:xfrm>
            <a:off x="5998903" y="3645942"/>
            <a:ext cx="5400675" cy="244411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924938" y="1082351"/>
            <a:ext cx="613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CÁMARA N°5 CALETA PACHECO ALTAMIRANO</a:t>
            </a:r>
          </a:p>
          <a:p>
            <a:r>
              <a:rPr lang="es-CL" sz="1200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PRESUPUESTO REPOSICIÓN </a:t>
            </a:r>
            <a:endParaRPr lang="es-CL" sz="12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07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905827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918" y="1411074"/>
            <a:ext cx="6447453" cy="54103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918" y="905827"/>
            <a:ext cx="6447453" cy="5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94" y="972662"/>
            <a:ext cx="4740945" cy="31056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5" y="972662"/>
            <a:ext cx="3610479" cy="549669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169" y="4255989"/>
            <a:ext cx="3588392" cy="2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12" y="1056616"/>
            <a:ext cx="5800870" cy="57062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32" y="1056616"/>
            <a:ext cx="3581900" cy="3810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55" y="2797376"/>
            <a:ext cx="2547258" cy="35269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32" y="1546111"/>
            <a:ext cx="2416629" cy="34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6897"/>
            <a:ext cx="5471660" cy="53552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8" y="1026897"/>
            <a:ext cx="5325218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0" y="1347020"/>
            <a:ext cx="5236278" cy="28234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lum contrast="15000"/>
          </a:blip>
          <a:stretch>
            <a:fillRect/>
          </a:stretch>
        </p:blipFill>
        <p:spPr>
          <a:xfrm>
            <a:off x="250670" y="4475026"/>
            <a:ext cx="4017124" cy="22933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lum contrast="33000"/>
          </a:blip>
          <a:stretch>
            <a:fillRect/>
          </a:stretch>
        </p:blipFill>
        <p:spPr>
          <a:xfrm>
            <a:off x="4267794" y="4779612"/>
            <a:ext cx="2185061" cy="16841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377" y="1197969"/>
            <a:ext cx="6296904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03" y="1435322"/>
            <a:ext cx="6239746" cy="33342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151" y="1125477"/>
            <a:ext cx="5218392" cy="54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-5061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t="9407"/>
          <a:stretch/>
        </p:blipFill>
        <p:spPr>
          <a:xfrm>
            <a:off x="6235033" y="983220"/>
            <a:ext cx="2681541" cy="18749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716" y="983220"/>
            <a:ext cx="2742038" cy="18644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695" y="3174859"/>
            <a:ext cx="6629848" cy="3546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33" y="983220"/>
            <a:ext cx="5865957" cy="2991003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8630816" y="5113176"/>
            <a:ext cx="905070" cy="905069"/>
          </a:xfrm>
          <a:prstGeom prst="ellipse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416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546" b="7039"/>
          <a:stretch/>
        </p:blipFill>
        <p:spPr>
          <a:xfrm>
            <a:off x="133627" y="972662"/>
            <a:ext cx="6047441" cy="33417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r="6168"/>
          <a:stretch/>
        </p:blipFill>
        <p:spPr>
          <a:xfrm>
            <a:off x="165219" y="4404759"/>
            <a:ext cx="2992128" cy="19406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465" y="4386678"/>
            <a:ext cx="3204603" cy="1976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288" y="950648"/>
            <a:ext cx="2936622" cy="18765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289" y="4831057"/>
            <a:ext cx="2936622" cy="19243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616" y="2897084"/>
            <a:ext cx="2930294" cy="187975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0"/>
          <a:srcRect l="12889" t="14005" r="12159"/>
          <a:stretch/>
        </p:blipFill>
        <p:spPr>
          <a:xfrm rot="10800000">
            <a:off x="9587203" y="950647"/>
            <a:ext cx="2528597" cy="14566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2281" y="2439792"/>
            <a:ext cx="1939347" cy="43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864220"/>
            <a:ext cx="12192000" cy="5993780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903797" y="1879752"/>
            <a:ext cx="3698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b="1" dirty="0" smtClean="0">
                <a:solidFill>
                  <a:srgbClr val="00808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DISTRIBUCIÓN  HORARIA DELITOS E INCIDENTES MONITOREO OPERADORES TELEVIGILANCIA</a:t>
            </a:r>
            <a:endParaRPr lang="es-CL" sz="11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395333" y="140225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PATRULLAJE  SEGURIDAD CIUDADANA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604" t="38177"/>
          <a:stretch/>
        </p:blipFill>
        <p:spPr>
          <a:xfrm>
            <a:off x="270607" y="1086339"/>
            <a:ext cx="5633190" cy="42398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346" y="2634815"/>
            <a:ext cx="7150746" cy="34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730394"/>
            <a:ext cx="12192000" cy="6224104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675253" y="13962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81" y="1289133"/>
            <a:ext cx="5338975" cy="54205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234" y="4761638"/>
            <a:ext cx="2688350" cy="2019417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848710" y="877582"/>
            <a:ext cx="5949762" cy="3774560"/>
          </a:xfrm>
          <a:prstGeom prst="rect">
            <a:avLst/>
          </a:prstGeom>
        </p:spPr>
      </p:pic>
      <p:pic>
        <p:nvPicPr>
          <p:cNvPr id="11" name="Imagen 10"/>
          <p:cNvPicPr/>
          <p:nvPr/>
        </p:nvPicPr>
        <p:blipFill rotWithShape="1">
          <a:blip r:embed="rId7"/>
          <a:srcRect b="13376"/>
          <a:stretch/>
        </p:blipFill>
        <p:spPr bwMode="auto">
          <a:xfrm>
            <a:off x="5848710" y="4151645"/>
            <a:ext cx="1721412" cy="26294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212681" y="768086"/>
            <a:ext cx="613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CÁMARA N°16 GREGORIO MIRA / 21 DE MAYO – ACCIDENTE VEHICULAR</a:t>
            </a:r>
          </a:p>
          <a:p>
            <a:r>
              <a:rPr lang="es-CL" sz="1200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PRESUPUESTO REPOSICIÓN </a:t>
            </a:r>
            <a:endParaRPr lang="es-CL" sz="12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83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56933"/>
            <a:ext cx="12192000" cy="6248306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40567" y="-40925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b="9256"/>
          <a:stretch/>
        </p:blipFill>
        <p:spPr>
          <a:xfrm>
            <a:off x="3302335" y="833959"/>
            <a:ext cx="5444754" cy="58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81135"/>
            <a:ext cx="12192000" cy="6248306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40567" y="-40925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12" y="530505"/>
            <a:ext cx="5105145" cy="632749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126045" y="880624"/>
            <a:ext cx="5449078" cy="26463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96369" y="887998"/>
            <a:ext cx="5467291" cy="4661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 </a:t>
            </a:r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AMPLIACIÓN SISTEMA DE TELEPROTECCIÓN CESFAM, </a:t>
            </a:r>
            <a:r>
              <a:rPr lang="es-CL" b="1" u="sng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ESTABLECIMIENTOS EDUCACIONALES Y ESPACIOS </a:t>
            </a:r>
            <a:r>
              <a:rPr lang="es-CL" b="1" u="sng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PÚBLICOS</a:t>
            </a:r>
          </a:p>
          <a:p>
            <a:endParaRPr lang="es-CL" dirty="0" smtClean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PROGRAMA MEJORAMIENTO URBANO </a:t>
            </a:r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– </a:t>
            </a:r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PMU </a:t>
            </a:r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SUBDERE</a:t>
            </a:r>
          </a:p>
          <a:p>
            <a:endParaRPr lang="es-CL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>
              <a:lnSpc>
                <a:spcPct val="114000"/>
              </a:lnSpc>
            </a:pPr>
            <a:r>
              <a:rPr lang="es-419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OBJETIVO </a:t>
            </a:r>
            <a:r>
              <a:rPr lang="es-419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GENERAL</a:t>
            </a:r>
          </a:p>
          <a:p>
            <a:pPr>
              <a:lnSpc>
                <a:spcPct val="114000"/>
              </a:lnSpc>
            </a:pPr>
            <a:endParaRPr lang="es-419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algn="just" latinLnBrk="1">
              <a:lnSpc>
                <a:spcPct val="114000"/>
              </a:lnSpc>
              <a:buClrTx/>
              <a:buFontTx/>
              <a:buNone/>
            </a:pPr>
            <a:r>
              <a:rPr lang="es-CL" altLang="ko-KR" dirty="0">
                <a:solidFill>
                  <a:schemeClr val="bg1"/>
                </a:solidFill>
                <a:latin typeface="Leelawadee" panose="020B0502040204020203" pitchFamily="34" charset="-34"/>
                <a:ea typeface="Arial Unicode MS"/>
                <a:cs typeface="Leelawadee" panose="020B0502040204020203" pitchFamily="34" charset="-34"/>
              </a:rPr>
              <a:t>El proyecto por tiene por objetivo ampliar la cobertura de sistemas de Teleprotección en sectores en los que se localiza infraestructura crítica de servicios de atención a la comunidad, tales como  Centros de Salud Familiar, Establecimientos </a:t>
            </a:r>
            <a:r>
              <a:rPr lang="es-CL" altLang="ko-KR" dirty="0" smtClean="0">
                <a:solidFill>
                  <a:schemeClr val="bg1"/>
                </a:solidFill>
                <a:latin typeface="Leelawadee" panose="020B0502040204020203" pitchFamily="34" charset="-34"/>
                <a:ea typeface="Arial Unicode MS"/>
                <a:cs typeface="Leelawadee" panose="020B0502040204020203" pitchFamily="34" charset="-34"/>
              </a:rPr>
              <a:t>Educacionales </a:t>
            </a:r>
            <a:r>
              <a:rPr lang="es-CL" altLang="ko-KR" dirty="0">
                <a:solidFill>
                  <a:schemeClr val="bg1"/>
                </a:solidFill>
                <a:latin typeface="Leelawadee" panose="020B0502040204020203" pitchFamily="34" charset="-34"/>
                <a:ea typeface="Arial Unicode MS"/>
                <a:cs typeface="Leelawadee" panose="020B0502040204020203" pitchFamily="34" charset="-34"/>
              </a:rPr>
              <a:t>y Espacios Públicos; permitiendo mejorar los recursos técnicos en apoyo a la labor de las policías, generando coordinaciones y respuestas más oportunas, acorde a las necesidades de seguridad de los sectores focalizados.</a:t>
            </a:r>
          </a:p>
          <a:p>
            <a:endParaRPr lang="es-ES" b="1" dirty="0" smtClean="0">
              <a:solidFill>
                <a:srgbClr val="268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 smtClean="0">
              <a:solidFill>
                <a:srgbClr val="268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11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INVERSIÓN</a:t>
            </a:r>
          </a:p>
          <a:p>
            <a:r>
              <a:rPr lang="es-419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$ 73.990.000</a:t>
            </a:r>
          </a:p>
          <a:p>
            <a:endParaRPr lang="es-CL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s-CL" b="1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ESTADO</a:t>
            </a:r>
          </a:p>
          <a:p>
            <a:r>
              <a:rPr lang="es-CL" dirty="0" smtClean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Ejecutado</a:t>
            </a:r>
            <a:endParaRPr lang="es-CL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s-ES" b="1" dirty="0" smtClean="0">
              <a:solidFill>
                <a:srgbClr val="268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>
              <a:solidFill>
                <a:srgbClr val="268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b="1" dirty="0">
              <a:solidFill>
                <a:srgbClr val="268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67841"/>
            <a:ext cx="12192000" cy="6190159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L" b="1" u="sng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40567" y="-40925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28774"/>
              </p:ext>
            </p:extLst>
          </p:nvPr>
        </p:nvGraphicFramePr>
        <p:xfrm>
          <a:off x="299852" y="1372115"/>
          <a:ext cx="6415811" cy="346952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3056"/>
                <a:gridCol w="2913916"/>
                <a:gridCol w="3248839"/>
              </a:tblGrid>
              <a:tr h="372722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Nº</a:t>
                      </a:r>
                      <a:endParaRPr lang="es-CL" sz="1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7791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UBICACIÓN CÁMARAS DE TELEVIGILANCIA</a:t>
                      </a:r>
                      <a:endParaRPr lang="es-CL" sz="1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7791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          INFRAESTRUCTURA  FOCALIZADA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7791"/>
                    </a:solidFill>
                  </a:tcPr>
                </a:tc>
              </a:tr>
              <a:tr h="459987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1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Av. Olegario Henríquez c/ Jose Miguel Carrera 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endParaRPr lang="es-ES" sz="1100" dirty="0" smtClean="0">
                        <a:solidFill>
                          <a:srgbClr val="404040"/>
                        </a:solidFill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SAR </a:t>
                      </a: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Néstor Fernández </a:t>
                      </a: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Thomas</a:t>
                      </a:r>
                    </a:p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Escuela Cristo del Maipo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468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2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Calle Maule c/ Brockman S/N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Cesfam Población 30 de marzo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152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3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Calle Daniel Salcedo c/ Curicó 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ts val="105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DAEM, Gimnasio INCO, </a:t>
                      </a: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Escuela </a:t>
                      </a: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Las Dunas, Jardín Pañud, Plaza Curicó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3911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4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Calle Veintiuno de Mayo c/ Leoncio Tagle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Talud 21 de mayo, Centro Salud Casa Verde, Colegio Pompeya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488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5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Pasaje Letelier c/ Bruselas, Bellavista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Escuela </a:t>
                      </a: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Padre André </a:t>
                      </a: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Coindre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0009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6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Avenida Aguas Buenas con pasaje el Progreso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Escuela Eduardo Fernández de Asturias, Aguas Buenas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1516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7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Calle Corregidor Norambuena , c/ Nueva Bruselas, Bellavista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Cesfam Manuel Bustos Huerta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Condominio Viviendas </a:t>
                      </a:r>
                      <a:r>
                        <a:rPr lang="es-ES" sz="11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Tuteladas, Jardín</a:t>
                      </a:r>
                      <a:r>
                        <a:rPr lang="es-ES" sz="1100" baseline="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 Infantil,  Sede Comunitaria, Multicancha, Establecimiento Religioso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37">
                <a:tc>
                  <a:txBody>
                    <a:bodyPr/>
                    <a:lstStyle/>
                    <a:p>
                      <a:pPr marL="66675" algn="l"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8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Calle Camilo Henríquez, c/ Serrano, El Carmen</a:t>
                      </a:r>
                      <a:endParaRPr lang="es-CL" sz="110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l">
                        <a:lnSpc>
                          <a:spcPct val="97000"/>
                        </a:lnSpc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Arial MT"/>
                          <a:cs typeface="Arial MT"/>
                        </a:rPr>
                        <a:t>Escuela Pablo Neruda</a:t>
                      </a:r>
                      <a:endParaRPr lang="es-CL" sz="1100" dirty="0">
                        <a:effectLst/>
                        <a:latin typeface="+mn-lt"/>
                        <a:ea typeface="Arial MT"/>
                        <a:cs typeface="Arial M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220457" y="797034"/>
            <a:ext cx="6055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 AMPLIACIÓN SISTEMA DE TELEPROTECCIÓN CESFAM, ESTABLECIMIENTOS EDUCACIONALES Y ESPACIOS PÚBLICOS</a:t>
            </a:r>
          </a:p>
          <a:p>
            <a:endParaRPr lang="es-C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r="33203"/>
          <a:stretch/>
        </p:blipFill>
        <p:spPr>
          <a:xfrm>
            <a:off x="2458065" y="4976540"/>
            <a:ext cx="7635920" cy="179095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94" y="1797690"/>
            <a:ext cx="5134819" cy="2419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1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87981"/>
            <a:ext cx="12192000" cy="6190159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L" b="1" u="sng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40567" y="-40925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06491" y="755657"/>
            <a:ext cx="1012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 AMPLIACIÓN SISTEMA DE TELEPROTECCIÓN CESFAM, ESTABLECIMIENTOS EDUCACIONALES Y ESPACIOS PÚBLICOS</a:t>
            </a:r>
          </a:p>
          <a:p>
            <a:endParaRPr lang="es-CL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0" y="1328166"/>
            <a:ext cx="6814088" cy="314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60" y="4809451"/>
            <a:ext cx="11108301" cy="1732895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51" y="1875230"/>
            <a:ext cx="4395191" cy="213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2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56933"/>
            <a:ext cx="12192000" cy="6248306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403" y="83066"/>
            <a:ext cx="678139" cy="44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" y="13962"/>
            <a:ext cx="697422" cy="66717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40567" y="-40925"/>
            <a:ext cx="966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</a:t>
            </a:r>
            <a:r>
              <a:rPr lang="es-CL" sz="12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OFICINA SEGUIRIDAD CIUDADANA  -  DIRECCIÓN DE SEGURIDAD PÚBLICA</a:t>
            </a:r>
            <a:endParaRPr lang="es-CL" sz="12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b="52925"/>
          <a:stretch/>
        </p:blipFill>
        <p:spPr>
          <a:xfrm>
            <a:off x="575631" y="998375"/>
            <a:ext cx="5199774" cy="32283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408" y="998375"/>
            <a:ext cx="6182588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921380"/>
            <a:ext cx="12192000" cy="5993780"/>
          </a:xfrm>
          <a:prstGeom prst="rect">
            <a:avLst/>
          </a:prstGeom>
          <a:solidFill>
            <a:srgbClr val="0080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02" y="83065"/>
            <a:ext cx="1014041" cy="6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7" y="0"/>
            <a:ext cx="887334" cy="8642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264705" y="154187"/>
            <a:ext cx="966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ESTADISTICAS   SISTEMA  TELEVIGILANCIA  MUNICIPAL  MARZO – MAYO 2024</a:t>
            </a:r>
          </a:p>
          <a:p>
            <a:r>
              <a:rPr lang="es-CL" sz="1400" b="1" dirty="0" smtClean="0">
                <a:solidFill>
                  <a:srgbClr val="008080"/>
                </a:solidFill>
                <a:latin typeface="Leelawadee" panose="020B0502040204020203" pitchFamily="34" charset="-34"/>
                <a:ea typeface="Segoe UI Historic" panose="020B0502040204020203" pitchFamily="34" charset="0"/>
                <a:cs typeface="Leelawadee" panose="020B0502040204020203" pitchFamily="34" charset="-34"/>
              </a:rPr>
              <a:t>                       OFICINA SEGUIRIDAD CIUDADANA  -  DIRECCIÓN DE SEGURIDAD PÚBLICA</a:t>
            </a:r>
            <a:endParaRPr lang="es-CL" sz="1400" b="1" dirty="0">
              <a:solidFill>
                <a:srgbClr val="008080"/>
              </a:solidFill>
              <a:latin typeface="Leelawadee" panose="020B0502040204020203" pitchFamily="34" charset="-34"/>
              <a:ea typeface="Segoe UI Historic" panose="020B0502040204020203" pitchFamily="34" charset="0"/>
              <a:cs typeface="Leelawadee" panose="020B0502040204020203" pitchFamily="34" charset="-34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473820" y="1308849"/>
            <a:ext cx="2948473" cy="1536895"/>
          </a:xfrm>
          <a:prstGeom prst="rect">
            <a:avLst/>
          </a:prstGeom>
          <a:solidFill>
            <a:srgbClr val="25768F"/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s-CL" sz="5500" dirty="0" smtClean="0">
                <a:solidFill>
                  <a:srgbClr val="FFFFF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</a:t>
            </a:r>
            <a:r>
              <a:rPr lang="es-CL" sz="5500" b="0" i="0" u="none" strike="noStrike" dirty="0" smtClean="0">
                <a:solidFill>
                  <a:srgbClr val="FFFFFF"/>
                </a:solidFill>
                <a:effectLst/>
                <a:latin typeface="Leelawadee" panose="020B0502040204020203" pitchFamily="34" charset="-34"/>
                <a:cs typeface="Leelawadee" panose="020B0502040204020203" pitchFamily="34" charset="-34"/>
              </a:rPr>
              <a:t>.722</a:t>
            </a:r>
          </a:p>
          <a:p>
            <a:pPr algn="ctr" fontAlgn="ctr"/>
            <a:r>
              <a:rPr lang="es-CL" dirty="0">
                <a:solidFill>
                  <a:srgbClr val="FFFFFF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TOTAL  REPORTES 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03677"/>
              </p:ext>
            </p:extLst>
          </p:nvPr>
        </p:nvGraphicFramePr>
        <p:xfrm>
          <a:off x="7473820" y="3111915"/>
          <a:ext cx="2948473" cy="3088435"/>
        </p:xfrm>
        <a:graphic>
          <a:graphicData uri="http://schemas.openxmlformats.org/drawingml/2006/table">
            <a:tbl>
              <a:tblPr/>
              <a:tblGrid>
                <a:gridCol w="2317482"/>
                <a:gridCol w="630991"/>
              </a:tblGrid>
              <a:tr h="3471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0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DISTRIBUCÍÓN</a:t>
                      </a:r>
                      <a:r>
                        <a:rPr lang="es-CL" sz="105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 POR SECTORES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68F"/>
                    </a:solidFill>
                  </a:tcPr>
                </a:tc>
              </a:tr>
              <a:tr h="478088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BARRANCAS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</a:tr>
              <a:tr h="478088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SAN ANTONIO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</a:tr>
              <a:tr h="478088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LLOLLEO ALTO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</a:tr>
              <a:tr h="468181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LLOLLEO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</a:tr>
              <a:tr h="478088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BELLAVISTA</a:t>
                      </a:r>
                      <a:endParaRPr lang="es-CL" sz="1050" b="1" i="0" u="none" strike="noStrike" dirty="0">
                        <a:solidFill>
                          <a:schemeClr val="bg1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68F"/>
                    </a:solidFill>
                  </a:tcPr>
                </a:tc>
              </a:tr>
              <a:tr h="360782">
                <a:tc>
                  <a:txBody>
                    <a:bodyPr/>
                    <a:lstStyle/>
                    <a:p>
                      <a:pPr lvl="1" algn="l" fontAlgn="b"/>
                      <a:r>
                        <a:rPr lang="es-CL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TOTAL GENERAL</a:t>
                      </a:r>
                      <a:endParaRPr lang="es-CL" sz="1000" b="1" i="0" u="none" strike="noStrike">
                        <a:solidFill>
                          <a:schemeClr val="bg1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1.715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576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29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800455"/>
              </p:ext>
            </p:extLst>
          </p:nvPr>
        </p:nvGraphicFramePr>
        <p:xfrm>
          <a:off x="1020961" y="1271005"/>
          <a:ext cx="6284908" cy="5050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059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753</TotalTime>
  <Words>965</Words>
  <Application>Microsoft Office PowerPoint</Application>
  <PresentationFormat>Panorámica</PresentationFormat>
  <Paragraphs>155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 Unicode MS</vt:lpstr>
      <vt:lpstr>Malgun Gothic</vt:lpstr>
      <vt:lpstr>Arial</vt:lpstr>
      <vt:lpstr>Arial MT</vt:lpstr>
      <vt:lpstr>Calibri</vt:lpstr>
      <vt:lpstr>Calibri Light</vt:lpstr>
      <vt:lpstr>Leelawadee</vt:lpstr>
      <vt:lpstr>Segoe UI Historic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Giordana Ortiz Diaz</dc:creator>
  <cp:lastModifiedBy>Maria Giordana Ortiz Diaz</cp:lastModifiedBy>
  <cp:revision>48</cp:revision>
  <dcterms:created xsi:type="dcterms:W3CDTF">2024-04-26T20:42:25Z</dcterms:created>
  <dcterms:modified xsi:type="dcterms:W3CDTF">2024-07-04T23:19:27Z</dcterms:modified>
</cp:coreProperties>
</file>